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14" r:id="rId2"/>
    <p:sldId id="316" r:id="rId3"/>
    <p:sldId id="318" r:id="rId4"/>
    <p:sldId id="320" r:id="rId5"/>
    <p:sldId id="321" r:id="rId6"/>
    <p:sldId id="32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E60DE-4099-427D-97B9-0B83601990BF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8D362-6567-4D4A-BB31-53AE8B921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602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05/09/2019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29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B07A6-80AA-459E-8032-7B66D3516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58F02-FE70-44F7-B242-270E239AF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EF9EA-50D0-4170-BF4A-723AEB6F2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213D-302A-4EDB-8321-45B39F9A929A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810B7-1142-486A-B8F3-C5488443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91F54-3DA1-47AB-8DBC-472A14FF7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A256-6B09-490E-BCE2-FC4A1C041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87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82F48-769E-483D-AA33-B9DBFB456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394FA-3E59-498E-A499-FAB0436668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1F5CD-A79C-4D11-B43D-6EC6490E5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213D-302A-4EDB-8321-45B39F9A929A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4E8D1-691B-43DC-A614-9BCBBCB09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994BB-6F2E-4983-9A38-0318C0D35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A256-6B09-490E-BCE2-FC4A1C041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47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85AACF-124D-4365-88CF-02B026E93F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22F0F-33F8-4F7F-927E-5EAD571F7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BA504-0F8D-49C7-9E7C-0884228B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213D-302A-4EDB-8321-45B39F9A929A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004BC-060F-40EC-AC92-55893F28E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6BFB8-FCAD-4C42-8C70-495B4D610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A256-6B09-490E-BCE2-FC4A1C041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039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" y="0"/>
            <a:ext cx="12133943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54400" y="2286001"/>
            <a:ext cx="8240299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3200" y="4038600"/>
            <a:ext cx="6363371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4962157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5105400"/>
            <a:ext cx="24384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4052277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D4F5-A8EC-43EB-9E26-9BBE42F3B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AEE3B-FA48-4DDB-8B9D-BFC8578C2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2955A-C5B0-4614-80EA-CA4B8CDA8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213D-302A-4EDB-8321-45B39F9A929A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A8B5D-379B-4D7D-B236-FA9048E2D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33198-3CA2-4E26-BB8A-47963902E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A256-6B09-490E-BCE2-FC4A1C041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10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20BFD-8C0E-43C4-B394-AD4204FCB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8FFED-4F39-4381-930C-46449DCA0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F1AC8-6C2D-48C1-B4F7-7466FE0E6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213D-302A-4EDB-8321-45B39F9A929A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3CC9D-E2E3-4E23-A4C8-6042C6222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54424-32B9-4817-9E1F-1B0075C58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A256-6B09-490E-BCE2-FC4A1C041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59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AA080-85A1-4D17-8BDD-9BFEF34C8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BE98C-365A-46F7-AE13-8CBCE34CB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0366F-2C7D-403C-BDDD-DFB7328A9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BC157-FFE7-425E-A4E9-81CE57680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213D-302A-4EDB-8321-45B39F9A929A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0A620-6523-4364-B8A1-39710E861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0BC71-FA8C-4BB8-A359-6D076632B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A256-6B09-490E-BCE2-FC4A1C041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02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5F73E-2AC6-4BEC-84F0-9E460A7A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AC33B-149B-4A66-A0AD-5172BBD7F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7C9A6-2960-4AFD-9C28-39EDA6F73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2AB69-AED5-42E3-BEBF-C788BBFA59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B2C6AB-DC24-4D84-B70D-79AB49839E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B7EDDB-4240-4435-9CD9-C0AC2DA0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213D-302A-4EDB-8321-45B39F9A929A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4FD42B-7088-4B19-8A1E-BFBBEE231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9261AD-1B2E-4D7D-AAE8-098BB6E76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A256-6B09-490E-BCE2-FC4A1C041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29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3C22D-AA72-4898-9698-BDD7206F7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BF54B5-5901-44A0-B4A5-459EBA2F1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213D-302A-4EDB-8321-45B39F9A929A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5DD494-8C9D-4672-9CC1-2B9F14861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42C413-14C3-44A6-8E5A-63B3F76B8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A256-6B09-490E-BCE2-FC4A1C041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56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854AA-7191-494B-B66C-4BD6A06A4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213D-302A-4EDB-8321-45B39F9A929A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3AB3B3-EB8A-4544-98A4-4A4A53144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051FB-827D-4648-8143-6107983CE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A256-6B09-490E-BCE2-FC4A1C041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69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F71B5-7686-4161-B20A-B47FA4AFC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ADC76-25FD-446A-B8E7-413F19AD8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5F750-8D8C-46E6-8D2E-61D9855B7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DBCE4A-6755-4962-A574-9ECDECF52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213D-302A-4EDB-8321-45B39F9A929A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99DDB2-2710-4F9E-85B1-D869F429A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A4D5F-F9C3-4994-B08D-E4E133D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A256-6B09-490E-BCE2-FC4A1C041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55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E37D4-729C-4CF5-B438-227B6828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B0FA36-DAF9-4DF3-8C34-9BF228CEF1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2B06A3-E440-41B2-8DE6-8A89367F8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EB7717-BFC9-4653-8282-7B845C701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213D-302A-4EDB-8321-45B39F9A929A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9EC8A-9ADF-4E83-A908-6980F912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F38F30-D9D0-4643-A708-CA745E919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A256-6B09-490E-BCE2-FC4A1C041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04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0EFC10-2E00-4E53-90F0-996147EDA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B46B4-9699-4102-AE48-79A6458FB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C7DC2-13B5-401C-BCC2-12D86E480F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B213D-302A-4EDB-8321-45B39F9A929A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60E5F-A1B7-4981-9FBA-9FCA48C02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18D8D-30D1-4BF8-A5E0-57025E9FD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FA256-6B09-490E-BCE2-FC4A1C041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14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traineeships@wrecltd.co.uk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89FCF-E693-48E3-A6FA-5805A6370F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GB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230CD9-85EB-48B7-923B-88557EEFD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6153" y="421833"/>
            <a:ext cx="8017565" cy="990600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>
                <a:latin typeface="+mn-lt"/>
              </a:rPr>
              <a:t>Traineeships</a:t>
            </a:r>
            <a:endParaRPr lang="en-GB" sz="5400" b="1" dirty="0">
              <a:latin typeface="+mn-lt"/>
            </a:endParaRPr>
          </a:p>
          <a:p>
            <a:pPr algn="ctr"/>
            <a:r>
              <a:rPr lang="en-GB" sz="5400" b="1" dirty="0">
                <a:latin typeface="+mn-lt"/>
              </a:rPr>
              <a:t>‘Pathway to Payday’</a:t>
            </a:r>
          </a:p>
          <a:p>
            <a:pPr algn="ctr"/>
            <a:endParaRPr lang="en-GB" sz="5400" b="1" dirty="0">
              <a:latin typeface="+mn-lt"/>
            </a:endParaRPr>
          </a:p>
          <a:p>
            <a:endParaRPr lang="en-GB" sz="2400" b="1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6C831B-7B36-40DC-908B-A087396C88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825" y="210260"/>
            <a:ext cx="2683221" cy="146128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0D6E7D9-42F8-464E-9477-15913157AF6C}"/>
              </a:ext>
            </a:extLst>
          </p:cNvPr>
          <p:cNvSpPr txBox="1">
            <a:spLocks/>
          </p:cNvSpPr>
          <p:nvPr/>
        </p:nvSpPr>
        <p:spPr>
          <a:xfrm>
            <a:off x="5475217" y="4969790"/>
            <a:ext cx="4772528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latin typeface="+mn-lt"/>
            </a:endParaRPr>
          </a:p>
        </p:txBody>
      </p:sp>
      <p:pic>
        <p:nvPicPr>
          <p:cNvPr id="8" name="Picture 7" descr="A picture containing calendar&#10;&#10;Description automatically generated">
            <a:extLst>
              <a:ext uri="{FF2B5EF4-FFF2-40B4-BE49-F238E27FC236}">
                <a16:creationId xmlns:a16="http://schemas.microsoft.com/office/drawing/2014/main" id="{520B66C6-D601-4554-93F8-C3361CBD7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49230" y="4365226"/>
            <a:ext cx="2616242" cy="2067338"/>
          </a:xfrm>
          <a:prstGeom prst="rect">
            <a:avLst/>
          </a:prstGeom>
        </p:spPr>
      </p:pic>
      <p:pic>
        <p:nvPicPr>
          <p:cNvPr id="10" name="Picture 9" descr="A person holding a bottle of water&#10;&#10;Description automatically generated with low confidence">
            <a:extLst>
              <a:ext uri="{FF2B5EF4-FFF2-40B4-BE49-F238E27FC236}">
                <a16:creationId xmlns:a16="http://schemas.microsoft.com/office/drawing/2014/main" id="{9D5DCCD1-DDA2-4FA1-B102-6E0C2F7C30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350" y="4090772"/>
            <a:ext cx="2017995" cy="2616244"/>
          </a:xfrm>
          <a:prstGeom prst="rect">
            <a:avLst/>
          </a:prstGeom>
        </p:spPr>
      </p:pic>
      <p:pic>
        <p:nvPicPr>
          <p:cNvPr id="12" name="Picture 11" descr="A group of people in a classroom&#10;&#10;Description automatically generated with medium confidence">
            <a:extLst>
              <a:ext uri="{FF2B5EF4-FFF2-40B4-BE49-F238E27FC236}">
                <a16:creationId xmlns:a16="http://schemas.microsoft.com/office/drawing/2014/main" id="{D7D4CB29-6B39-414F-866E-7E6E1D5507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977" y="4090772"/>
            <a:ext cx="2082706" cy="2589314"/>
          </a:xfrm>
          <a:prstGeom prst="rect">
            <a:avLst/>
          </a:prstGeom>
        </p:spPr>
      </p:pic>
      <p:pic>
        <p:nvPicPr>
          <p:cNvPr id="14" name="Picture 13" descr="A picture containing tree, outdoor, person, dog&#10;&#10;Description automatically generated">
            <a:extLst>
              <a:ext uri="{FF2B5EF4-FFF2-40B4-BE49-F238E27FC236}">
                <a16:creationId xmlns:a16="http://schemas.microsoft.com/office/drawing/2014/main" id="{0EBC19FA-19D2-424E-AA24-7E0FE3A8E4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934" y="1767744"/>
            <a:ext cx="2947749" cy="2210812"/>
          </a:xfrm>
          <a:prstGeom prst="rect">
            <a:avLst/>
          </a:prstGeom>
        </p:spPr>
      </p:pic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95A7FB4E-41F5-43A6-A8AC-AD7B593B2551}"/>
              </a:ext>
            </a:extLst>
          </p:cNvPr>
          <p:cNvSpPr/>
          <p:nvPr/>
        </p:nvSpPr>
        <p:spPr>
          <a:xfrm>
            <a:off x="131317" y="4791741"/>
            <a:ext cx="3229672" cy="1744394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i="1" dirty="0"/>
              <a:t>The Traineeship has helped to advise me about future career choices.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AF7A1D-B7FA-4B17-91CF-87CF50A66B99}"/>
              </a:ext>
            </a:extLst>
          </p:cNvPr>
          <p:cNvSpPr txBox="1"/>
          <p:nvPr/>
        </p:nvSpPr>
        <p:spPr>
          <a:xfrm>
            <a:off x="1020997" y="2286001"/>
            <a:ext cx="9467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70C0"/>
                </a:solidFill>
                <a:latin typeface="+mn-lt"/>
              </a:rPr>
              <a:t>Jo Thomson, Engagement Manager</a:t>
            </a:r>
          </a:p>
          <a:p>
            <a:pPr algn="ctr"/>
            <a:r>
              <a:rPr lang="en-GB" sz="3200" b="1" dirty="0">
                <a:solidFill>
                  <a:srgbClr val="0070C0"/>
                </a:solidFill>
              </a:rPr>
              <a:t>and</a:t>
            </a:r>
            <a:endParaRPr lang="en-GB" sz="32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GB" sz="3200" b="1" dirty="0">
                <a:solidFill>
                  <a:srgbClr val="0070C0"/>
                </a:solidFill>
              </a:rPr>
              <a:t>Emma Stewart, </a:t>
            </a:r>
            <a:r>
              <a:rPr lang="en-GB" sz="3200" b="1" dirty="0">
                <a:solidFill>
                  <a:srgbClr val="0070C0"/>
                </a:solidFill>
                <a:latin typeface="+mn-lt"/>
              </a:rPr>
              <a:t>Skills Manager</a:t>
            </a:r>
          </a:p>
        </p:txBody>
      </p:sp>
    </p:spTree>
    <p:extLst>
      <p:ext uri="{BB962C8B-B14F-4D97-AF65-F5344CB8AC3E}">
        <p14:creationId xmlns:p14="http://schemas.microsoft.com/office/powerpoint/2010/main" val="693564725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0339028-1CDD-4B38-9888-E450B1CA9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9760" y="99151"/>
            <a:ext cx="6822780" cy="990600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latin typeface="+mn-lt"/>
              </a:rPr>
              <a:t>Flexible Traineeship Programme for </a:t>
            </a:r>
          </a:p>
          <a:p>
            <a:pPr algn="ctr"/>
            <a:r>
              <a:rPr lang="en-GB" sz="3200" b="1" dirty="0">
                <a:latin typeface="+mn-lt"/>
              </a:rPr>
              <a:t>16-24 Year Olds.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F3BF7F-6E94-43A3-B8FB-04C804276C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63269"/>
            <a:ext cx="2683221" cy="14612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B25DE8-1DD2-405E-9685-18BF178B3C2E}"/>
              </a:ext>
            </a:extLst>
          </p:cNvPr>
          <p:cNvSpPr txBox="1"/>
          <p:nvPr/>
        </p:nvSpPr>
        <p:spPr>
          <a:xfrm>
            <a:off x="1762539" y="1012954"/>
            <a:ext cx="1042946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Join anytime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Up to 6 month programme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15 hours per week – classroom based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800" dirty="0"/>
              <a:t>Maths and English Functional Skills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800" dirty="0"/>
              <a:t>Employability and Life Skills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800" dirty="0"/>
              <a:t>Digital Skills</a:t>
            </a:r>
          </a:p>
          <a:p>
            <a:pPr marL="3028950" lvl="6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en-GB" sz="2800" dirty="0"/>
              <a:t>70 hours total voluntary work experience (approx. 2 days per week)</a:t>
            </a:r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en-GB" sz="2800" dirty="0"/>
              <a:t>Matched to suit skills, interests and future career plans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FEDA9F-0C6A-41C5-A7E0-0F558301E75D}"/>
              </a:ext>
            </a:extLst>
          </p:cNvPr>
          <p:cNvSpPr txBox="1"/>
          <p:nvPr/>
        </p:nvSpPr>
        <p:spPr>
          <a:xfrm>
            <a:off x="0" y="6194621"/>
            <a:ext cx="12192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PROGRESSION ROUTE INTO KICKSTART, APPRENTICESHIP OR PAID EMPLOYMENT</a:t>
            </a:r>
          </a:p>
          <a:p>
            <a:endParaRPr lang="en-GB" dirty="0"/>
          </a:p>
        </p:txBody>
      </p:sp>
      <p:pic>
        <p:nvPicPr>
          <p:cNvPr id="9" name="Picture 8" descr="A group of people posing for a photo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A3731020-2485-4983-896E-CD2A9CB78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231" y="1959893"/>
            <a:ext cx="2437791" cy="1828343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43872EC-CB98-4ECE-83E9-B0B53AFA03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8" y="96408"/>
            <a:ext cx="1584491" cy="1836026"/>
          </a:xfrm>
          <a:prstGeom prst="rect">
            <a:avLst/>
          </a:prstGeom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240F8AB0-0B41-4071-B20B-4BF70F5AD08D}"/>
              </a:ext>
            </a:extLst>
          </p:cNvPr>
          <p:cNvSpPr/>
          <p:nvPr/>
        </p:nvSpPr>
        <p:spPr>
          <a:xfrm>
            <a:off x="225287" y="4211684"/>
            <a:ext cx="2703443" cy="180815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i="1" dirty="0"/>
              <a:t>I have enjoyed making new friends since starting the Traineeship.</a:t>
            </a:r>
          </a:p>
        </p:txBody>
      </p:sp>
    </p:spTree>
    <p:extLst>
      <p:ext uri="{BB962C8B-B14F-4D97-AF65-F5344CB8AC3E}">
        <p14:creationId xmlns:p14="http://schemas.microsoft.com/office/powerpoint/2010/main" val="1382525590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7336F7B-7038-4227-BCAC-E417CC3F6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6DB57BB2-596F-478F-B4B4-63EFF00DB6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9684"/>
          <a:stretch/>
        </p:blipFill>
        <p:spPr>
          <a:xfrm>
            <a:off x="196731" y="175147"/>
            <a:ext cx="3792174" cy="3174339"/>
          </a:xfrm>
          <a:prstGeom prst="rect">
            <a:avLst/>
          </a:prstGeom>
        </p:spPr>
      </p:pic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512CEC11-F0FC-426A-93A7-313ACC4EE3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" r="-5" b="-5"/>
          <a:stretch/>
        </p:blipFill>
        <p:spPr>
          <a:xfrm>
            <a:off x="4209091" y="175147"/>
            <a:ext cx="3792174" cy="3174339"/>
          </a:xfrm>
          <a:prstGeom prst="rect">
            <a:avLst/>
          </a:prstGeom>
        </p:spPr>
      </p:pic>
      <p:pic>
        <p:nvPicPr>
          <p:cNvPr id="15" name="Picture 14" descr="A picture containing text, person, indoor, floor&#10;&#10;Description automatically generated">
            <a:extLst>
              <a:ext uri="{FF2B5EF4-FFF2-40B4-BE49-F238E27FC236}">
                <a16:creationId xmlns:a16="http://schemas.microsoft.com/office/drawing/2014/main" id="{9E5EDD13-78AE-42A7-980C-3D4BC8FE38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8761"/>
          <a:stretch/>
        </p:blipFill>
        <p:spPr>
          <a:xfrm>
            <a:off x="8194217" y="175147"/>
            <a:ext cx="3792174" cy="3174339"/>
          </a:xfrm>
          <a:prstGeom prst="rect">
            <a:avLst/>
          </a:prstGeom>
        </p:spPr>
      </p:pic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D9905B5B-A1A3-4942-A933-06598AB4BF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9" r="3" b="10390"/>
          <a:stretch/>
        </p:blipFill>
        <p:spPr>
          <a:xfrm>
            <a:off x="191088" y="3508511"/>
            <a:ext cx="3792174" cy="3171426"/>
          </a:xfrm>
          <a:prstGeom prst="rect">
            <a:avLst/>
          </a:prstGeom>
        </p:spPr>
      </p:pic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1B4977C8-617D-40E8-ADDE-DE18143B9D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" r="-5" b="-5"/>
          <a:stretch/>
        </p:blipFill>
        <p:spPr>
          <a:xfrm>
            <a:off x="4203448" y="3508511"/>
            <a:ext cx="3792174" cy="3171426"/>
          </a:xfrm>
          <a:prstGeom prst="rect">
            <a:avLst/>
          </a:prstGeom>
        </p:spPr>
      </p:pic>
      <p:pic>
        <p:nvPicPr>
          <p:cNvPr id="13" name="Picture 12" descr="Text, letter&#10;&#10;Description automatically generated">
            <a:extLst>
              <a:ext uri="{FF2B5EF4-FFF2-40B4-BE49-F238E27FC236}">
                <a16:creationId xmlns:a16="http://schemas.microsoft.com/office/drawing/2014/main" id="{D0139E09-D10B-442A-8EEC-13C1B78DA29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" r="-5" b="-5"/>
          <a:stretch/>
        </p:blipFill>
        <p:spPr>
          <a:xfrm>
            <a:off x="8188574" y="3508511"/>
            <a:ext cx="3792174" cy="317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4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BAA4748-7442-48A7-8329-C47C109FB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6" y="365760"/>
            <a:ext cx="8975186" cy="617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49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building, ground, way&#10;&#10;Description automatically generated">
            <a:extLst>
              <a:ext uri="{FF2B5EF4-FFF2-40B4-BE49-F238E27FC236}">
                <a16:creationId xmlns:a16="http://schemas.microsoft.com/office/drawing/2014/main" id="{4CF14650-5146-4460-87EF-74581863E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3C7F27E8-E53C-4020-8BFC-F0C1DFF8F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94" y="0"/>
            <a:ext cx="524724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77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B22F670-8CF1-4421-9FA6-8CB5AEC25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3532" y="2438400"/>
            <a:ext cx="10705514" cy="990600"/>
          </a:xfrm>
        </p:spPr>
        <p:txBody>
          <a:bodyPr>
            <a:noAutofit/>
          </a:bodyPr>
          <a:lstStyle/>
          <a:p>
            <a:r>
              <a:rPr lang="en-GB" sz="5400" dirty="0">
                <a:latin typeface="+mn-lt"/>
              </a:rPr>
              <a:t>Email </a:t>
            </a:r>
            <a:r>
              <a:rPr lang="en-GB" sz="5400" dirty="0">
                <a:latin typeface="+mn-lt"/>
                <a:hlinkClick r:id="rId2"/>
              </a:rPr>
              <a:t>traineeships@wrecltd.co.uk</a:t>
            </a:r>
            <a:endParaRPr lang="en-GB" sz="5400" dirty="0">
              <a:latin typeface="+mn-lt"/>
            </a:endParaRPr>
          </a:p>
          <a:p>
            <a:r>
              <a:rPr lang="en-GB" sz="5400" dirty="0">
                <a:latin typeface="+mn-lt"/>
              </a:rPr>
              <a:t>Telephone – 07387 269779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F34CFD-A7ED-46B1-8A5E-FA738B21C5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825" y="210260"/>
            <a:ext cx="2683221" cy="146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81699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219</TotalTime>
  <Words>120</Words>
  <Application>Microsoft Office PowerPoint</Application>
  <PresentationFormat>Widescreen</PresentationFormat>
  <Paragraphs>23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Georgia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Jo Thomson</dc:creator>
  <cp:lastModifiedBy>Jo Thomson</cp:lastModifiedBy>
  <cp:revision>5</cp:revision>
  <dcterms:created xsi:type="dcterms:W3CDTF">2021-11-11T15:04:19Z</dcterms:created>
  <dcterms:modified xsi:type="dcterms:W3CDTF">2021-12-13T15:20:53Z</dcterms:modified>
</cp:coreProperties>
</file>